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8" r:id="rId3"/>
    <p:sldId id="257" r:id="rId4"/>
    <p:sldId id="259" r:id="rId5"/>
    <p:sldId id="260" r:id="rId6"/>
    <p:sldId id="261" r:id="rId7"/>
    <p:sldId id="264" r:id="rId8"/>
    <p:sldId id="273" r:id="rId9"/>
    <p:sldId id="263" r:id="rId10"/>
    <p:sldId id="266" r:id="rId11"/>
    <p:sldId id="265" r:id="rId12"/>
    <p:sldId id="274" r:id="rId13"/>
    <p:sldId id="262" r:id="rId14"/>
    <p:sldId id="270" r:id="rId15"/>
    <p:sldId id="271" r:id="rId16"/>
    <p:sldId id="268" r:id="rId17"/>
    <p:sldId id="272" r:id="rId18"/>
    <p:sldId id="267" r:id="rId19"/>
    <p:sldId id="275" r:id="rId20"/>
    <p:sldId id="276" r:id="rId21"/>
    <p:sldId id="281" r:id="rId22"/>
    <p:sldId id="277" r:id="rId23"/>
    <p:sldId id="280" r:id="rId2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865" autoAdjust="0"/>
  </p:normalViewPr>
  <p:slideViewPr>
    <p:cSldViewPr>
      <p:cViewPr varScale="1">
        <p:scale>
          <a:sx n="69" d="100"/>
          <a:sy n="69" d="100"/>
        </p:scale>
        <p:origin x="-19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7EFF5-7CF1-4594-ACED-7C822CA09F47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D9CF1-6FF4-438B-BB12-E0E75F6FD1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4685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Vorführen, was ich so in meiner Freizeit mache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9590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smtClean="0"/>
              <a:t>Wichtige Entscheidung: Kein</a:t>
            </a:r>
            <a:r>
              <a:rPr lang="de-DE" baseline="0" dirty="0" smtClean="0"/>
              <a:t> Spring MVC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 smtClean="0"/>
              <a:t>Warum?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3300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dirty="0" smtClean="0"/>
              <a:t>Lösung: Ein MVC-Framework wie </a:t>
            </a:r>
            <a:r>
              <a:rPr lang="de-DE" sz="1000" dirty="0" err="1" smtClean="0"/>
              <a:t>AngularJS</a:t>
            </a:r>
            <a:r>
              <a:rPr lang="de-DE" sz="1000" dirty="0" smtClean="0"/>
              <a:t> im Frontend, das mächtig genug ist und Verzicht auf die Struktur im Backend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10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strike="sngStrike" baseline="0" dirty="0" smtClean="0"/>
              <a:t>Das ist der Grund, warum in der Praxis die Mischform nach wie vor häufig ist. Allerdings wird es selbst dann sinnvoll sein, die Template-Elemente auf ein Minimum zu begrenzen.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000" strike="sngStrike" baseline="0" dirty="0" smtClean="0"/>
              <a:t>Einige Elemente lassen sich Client-seitig (immer noch) nicht so gut umsetzen, z.B. Authentication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b="0" strike="sngStrike" baseline="0" dirty="0" smtClean="0"/>
              <a:t>Wichtig:</a:t>
            </a:r>
            <a:r>
              <a:rPr lang="de-DE" sz="1000" strike="sngStrike" baseline="0" dirty="0" smtClean="0"/>
              <a:t> In beiden Fällen werden nur vollständige Anfragen auf dem Server verarbeitet, es gibt keine Sessions und keine Verschiebung des Zustands vom Client auf den Server (</a:t>
            </a:r>
            <a:r>
              <a:rPr lang="de-DE" sz="1000" strike="sngStrike" baseline="0" dirty="0" err="1" smtClean="0"/>
              <a:t>RESTfulness</a:t>
            </a:r>
            <a:r>
              <a:rPr lang="de-DE" sz="1000" strike="sngStrike" baseline="0" dirty="0" smtClean="0"/>
              <a:t>, s. http://stackoverflow.com/a/129</a:t>
            </a:r>
            <a:r>
              <a:rPr lang="de-DE" sz="1100" strike="sngStrike" baseline="0" dirty="0" smtClean="0"/>
              <a:t>7275/3761783, http://stackoverflow.com/questions/6068113/) - das Backend liefert ein API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2336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smtClean="0"/>
              <a:t>Tutorial zeigen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smtClean="0"/>
              <a:t>API-Dokumentation</a:t>
            </a:r>
            <a:r>
              <a:rPr lang="de-DE" baseline="0" dirty="0" smtClean="0"/>
              <a:t> ähnlich Java API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031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smtClean="0"/>
              <a:t>Code</a:t>
            </a:r>
          </a:p>
          <a:p>
            <a:r>
              <a:rPr lang="de-DE" b="1" dirty="0" smtClean="0"/>
              <a:t>Next:</a:t>
            </a:r>
            <a:r>
              <a:rPr lang="de-DE" b="1" baseline="0" dirty="0" smtClean="0"/>
              <a:t> </a:t>
            </a:r>
            <a:r>
              <a:rPr lang="de-DE" b="1" baseline="0" dirty="0" err="1" smtClean="0"/>
              <a:t>AngularJS</a:t>
            </a:r>
            <a:r>
              <a:rPr lang="de-DE" b="1" baseline="0" dirty="0" smtClean="0"/>
              <a:t> POST</a:t>
            </a:r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25288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smtClean="0"/>
              <a:t>Dokumentation zeigen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1" baseline="0" dirty="0" smtClean="0">
                <a:solidFill>
                  <a:srgbClr val="FF0000"/>
                </a:solidFill>
              </a:rPr>
              <a:t>Code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1" baseline="0" dirty="0" smtClean="0">
                <a:solidFill>
                  <a:srgbClr val="FF0000"/>
                </a:solidFill>
              </a:rPr>
              <a:t>Next</a:t>
            </a:r>
            <a:r>
              <a:rPr lang="de-DE" b="1" baseline="0" smtClean="0">
                <a:solidFill>
                  <a:srgbClr val="FF0000"/>
                </a:solidFill>
              </a:rPr>
              <a:t>: Final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009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err="1" smtClean="0"/>
              <a:t>Grid</a:t>
            </a:r>
            <a:endParaRPr lang="de-DE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err="1" smtClean="0"/>
              <a:t>Navbar</a:t>
            </a:r>
            <a:r>
              <a:rPr lang="de-DE" dirty="0" smtClean="0"/>
              <a:t>, Buttons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err="1" smtClean="0"/>
              <a:t>Glyphicons</a:t>
            </a:r>
            <a:endParaRPr lang="de-DE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smtClean="0"/>
              <a:t>Hintergrund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smtClean="0"/>
              <a:t>Bilder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73196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6952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Kurz Weg nachzeichnen für Verständnis</a:t>
            </a:r>
          </a:p>
          <a:p>
            <a:r>
              <a:rPr lang="de-DE" dirty="0" smtClean="0"/>
              <a:t>Aus Privatprojekt entstanden, zunächst andere Anforderungen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Idee: Stand der Technik zusammenfassen, erläutern,</a:t>
            </a:r>
            <a:r>
              <a:rPr lang="de-DE" baseline="0" dirty="0" smtClean="0"/>
              <a:t> wie ich zu dieser Lösung gekommen</a:t>
            </a:r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 und zur im Kontext EM Diskussion stellen</a:t>
            </a:r>
          </a:p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9356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Was möchte</a:t>
            </a:r>
            <a:r>
              <a:rPr lang="de-DE" baseline="0" dirty="0" smtClean="0"/>
              <a:t> ich heute zeigen?</a:t>
            </a:r>
          </a:p>
          <a:p>
            <a:r>
              <a:rPr lang="de-DE" baseline="0" dirty="0" smtClean="0"/>
              <a:t>Prototyp komplett </a:t>
            </a:r>
            <a:r>
              <a:rPr lang="de-DE" baseline="0" dirty="0" err="1" smtClean="0"/>
              <a:t>from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scratch</a:t>
            </a:r>
            <a:r>
              <a:rPr lang="de-DE" baseline="0" dirty="0" smtClean="0"/>
              <a:t>: Eine komplette Webanwendung in 1,5 Std. inkl. Erläuterung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0855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Sicherheit oft kein Thema in Tutorials</a:t>
            </a:r>
          </a:p>
          <a:p>
            <a:r>
              <a:rPr lang="de-DE" dirty="0" smtClean="0"/>
              <a:t>Bayer</a:t>
            </a:r>
            <a:r>
              <a:rPr lang="de-DE" baseline="0" dirty="0" smtClean="0"/>
              <a:t> braucht also eine Art </a:t>
            </a:r>
            <a:r>
              <a:rPr lang="de-DE" b="1" i="1" baseline="0" dirty="0" smtClean="0"/>
              <a:t>Rating </a:t>
            </a:r>
            <a:r>
              <a:rPr lang="de-DE" b="1" i="1" baseline="0" dirty="0" err="1" smtClean="0"/>
              <a:t>Platform</a:t>
            </a:r>
            <a:r>
              <a:rPr lang="de-DE" b="1" i="0" baseline="0" dirty="0" smtClean="0"/>
              <a:t>, die man von überall aus benutzen kann</a:t>
            </a:r>
            <a:endParaRPr lang="de-DE" b="1" dirty="0" smtClean="0"/>
          </a:p>
          <a:p>
            <a:r>
              <a:rPr lang="de-DE" b="1" dirty="0" smtClean="0"/>
              <a:t>Next: Logo</a:t>
            </a:r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7733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Name schnell gefunden</a:t>
            </a:r>
          </a:p>
          <a:p>
            <a:r>
              <a:rPr lang="de-DE" dirty="0" smtClean="0"/>
              <a:t>Tweets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Burps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9002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smtClean="0"/>
              <a:t>Als erstes brauchen wir ein </a:t>
            </a:r>
            <a:r>
              <a:rPr lang="de-DE" b="1" dirty="0" smtClean="0"/>
              <a:t>Backend</a:t>
            </a:r>
            <a:endParaRPr lang="de-DE" b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0" dirty="0" smtClean="0"/>
              <a:t>Dropwizard:  best-</a:t>
            </a:r>
            <a:r>
              <a:rPr lang="de-DE" b="0" dirty="0" err="1" smtClean="0"/>
              <a:t>of</a:t>
            </a:r>
            <a:r>
              <a:rPr lang="de-DE" b="0" baseline="0" dirty="0" smtClean="0"/>
              <a:t>-</a:t>
            </a:r>
            <a:r>
              <a:rPr lang="de-DE" b="0" baseline="0" dirty="0" err="1" smtClean="0"/>
              <a:t>class</a:t>
            </a:r>
            <a:r>
              <a:rPr lang="de-DE" b="0" baseline="0" dirty="0" smtClean="0"/>
              <a:t>, </a:t>
            </a:r>
            <a:r>
              <a:rPr lang="de-DE" b="0" baseline="0" dirty="0" err="1" smtClean="0"/>
              <a:t>jDBI</a:t>
            </a:r>
            <a:r>
              <a:rPr lang="de-DE" b="0" baseline="0" dirty="0" smtClean="0"/>
              <a:t> kann keine </a:t>
            </a:r>
            <a:r>
              <a:rPr lang="de-DE" b="0" baseline="0" dirty="0" err="1" smtClean="0"/>
              <a:t>Joins</a:t>
            </a:r>
            <a:r>
              <a:rPr lang="de-DE" b="0" baseline="0" dirty="0" smtClean="0"/>
              <a:t>, eigene Security-</a:t>
            </a:r>
            <a:r>
              <a:rPr lang="de-DE" b="0" baseline="0" dirty="0" err="1" smtClean="0"/>
              <a:t>Annotations</a:t>
            </a:r>
            <a:endParaRPr lang="de-DE" b="0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0" baseline="0" dirty="0" smtClean="0"/>
              <a:t>Spring 4 komplex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0" baseline="0" dirty="0" smtClean="0"/>
              <a:t>Spring Boot </a:t>
            </a:r>
            <a:r>
              <a:rPr lang="de-DE" b="0" baseline="0" dirty="0" err="1" smtClean="0"/>
              <a:t>to</a:t>
            </a:r>
            <a:r>
              <a:rPr lang="de-DE" b="0" baseline="0" dirty="0" smtClean="0"/>
              <a:t> </a:t>
            </a:r>
            <a:r>
              <a:rPr lang="de-DE" b="0" baseline="0" dirty="0" err="1" smtClean="0"/>
              <a:t>the</a:t>
            </a:r>
            <a:r>
              <a:rPr lang="de-DE" b="0" baseline="0" dirty="0" smtClean="0"/>
              <a:t> </a:t>
            </a:r>
            <a:r>
              <a:rPr lang="de-DE" b="0" baseline="0" dirty="0" err="1" smtClean="0"/>
              <a:t>rescue</a:t>
            </a:r>
            <a:r>
              <a:rPr lang="de-DE" b="0" baseline="0" dirty="0" smtClean="0"/>
              <a:t> – dropwizard-Ansatz für Spring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1" baseline="0" dirty="0" smtClean="0"/>
              <a:t>Code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3807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smtClean="0"/>
              <a:t>Next: REST-API</a:t>
            </a:r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2674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[Windows]</a:t>
            </a:r>
            <a:r>
              <a:rPr lang="de-DE" sz="1200" baseline="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curl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-i -X POST -H "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Content-Type:application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 -d "{\"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text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\":\"I 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actually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liked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the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dish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on 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the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#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right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\",\"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timestamp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\":\"2015-11-18T16:48:11.21+0000\",\"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user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\":\"http://localhost:8080/</a:t>
            </a:r>
            <a:r>
              <a:rPr lang="de-DE" sz="1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users</a:t>
            </a:r>
            <a:r>
              <a:rPr lang="de-DE" sz="1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/2\",\"tags\":[\"http://localhost:8080/tags/2\"]}" http://localhost:8080/burps</a:t>
            </a:r>
          </a:p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8134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smtClean="0"/>
              <a:t>Code</a:t>
            </a:r>
          </a:p>
          <a:p>
            <a:r>
              <a:rPr lang="de-DE" b="1" dirty="0" smtClean="0"/>
              <a:t>Next: Login</a:t>
            </a:r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AD9CF1-6FF4-438B-BB12-E0E75F6FD194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3859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44824"/>
            <a:ext cx="8229600" cy="428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FB667F2-2A73-4AB2-88B3-09CECE3986FF}" type="datetimeFigureOut">
              <a:rPr lang="de-DE" smtClean="0"/>
              <a:t>01.12.2015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57DAA33-311E-44F0-9F28-B199B229FDD0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ularjs.org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backbonejs.org/" TargetMode="External"/><Relationship Id="rId4" Type="http://schemas.openxmlformats.org/officeDocument/2006/relationships/hyperlink" Target="http://emberjs.com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getbootstrap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oundation.zurb.co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opwizard.io/0.9.1/docs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docs.spring.io/spring-data/rest/docs/current/reference/html/" TargetMode="External"/><Relationship Id="rId4" Type="http://schemas.openxmlformats.org/officeDocument/2006/relationships/hyperlink" Target="http://docs.spring.io/spring-boot/docs/current-SNAPSHOT/reference/htmlsingle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:8081/" TargetMode="External"/><Relationship Id="rId7" Type="http://schemas.openxmlformats.org/officeDocument/2006/relationships/hyperlink" Target="http://docs.spring.io/spring-data/jpa/docs/current/reference/html/#jpa.query-methods.query-creation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localhost:8081/burps/" TargetMode="External"/><Relationship Id="rId5" Type="http://schemas.openxmlformats.org/officeDocument/2006/relationships/hyperlink" Target="http://localhost:8081/tags?sort=name,asc" TargetMode="External"/><Relationship Id="rId4" Type="http://schemas.openxmlformats.org/officeDocument/2006/relationships/hyperlink" Target="http://localhost:8081/tags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Modern Web </a:t>
            </a:r>
            <a:r>
              <a:rPr lang="de-DE" dirty="0" err="1" smtClean="0"/>
              <a:t>Applications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5162128"/>
            <a:ext cx="6400800" cy="1219200"/>
          </a:xfrm>
        </p:spPr>
        <p:txBody>
          <a:bodyPr>
            <a:normAutofit/>
          </a:bodyPr>
          <a:lstStyle/>
          <a:p>
            <a:r>
              <a:rPr lang="de-DE" dirty="0" smtClean="0"/>
              <a:t>An </a:t>
            </a:r>
            <a:r>
              <a:rPr lang="de-DE" dirty="0" err="1" smtClean="0"/>
              <a:t>architectural</a:t>
            </a:r>
            <a:r>
              <a:rPr lang="de-DE" dirty="0" smtClean="0"/>
              <a:t> </a:t>
            </a:r>
            <a:r>
              <a:rPr lang="de-DE" dirty="0" err="1" smtClean="0"/>
              <a:t>approach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smtClean="0"/>
              <a:t>EM</a:t>
            </a:r>
          </a:p>
          <a:p>
            <a:endParaRPr lang="de-DE" sz="1800" dirty="0"/>
          </a:p>
          <a:p>
            <a:r>
              <a:rPr lang="de-DE" sz="1800" dirty="0" smtClean="0"/>
              <a:t>Tilman Liero – 2015-11-25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85206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Teil 1 – REST API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API-Layer (fast) vollständig</a:t>
            </a:r>
          </a:p>
          <a:p>
            <a:r>
              <a:rPr lang="de-DE" dirty="0" smtClean="0"/>
              <a:t>Aktuell nur </a:t>
            </a:r>
            <a:r>
              <a:rPr lang="de-DE" dirty="0"/>
              <a:t>CRUD-Operationen, aber man kann die </a:t>
            </a:r>
            <a:r>
              <a:rPr lang="de-DE" dirty="0" err="1"/>
              <a:t>Repositories</a:t>
            </a:r>
            <a:r>
              <a:rPr lang="de-DE" dirty="0"/>
              <a:t> beliebig erweitern und Business-Logik </a:t>
            </a:r>
            <a:r>
              <a:rPr lang="de-DE" dirty="0" smtClean="0"/>
              <a:t>vorschalten (kommt noch)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640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Teil 2 – Spring Security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Basis-Absicherung aller Endpunkte über </a:t>
            </a:r>
            <a:r>
              <a:rPr lang="de-DE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SecurityConfiguration</a:t>
            </a:r>
            <a:endParaRPr lang="de-DE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de-DE" dirty="0" smtClean="0"/>
              <a:t>feingranulare Steuerung über </a:t>
            </a:r>
            <a:r>
              <a:rPr lang="de-DE" dirty="0" err="1" smtClean="0"/>
              <a:t>Annotations</a:t>
            </a:r>
            <a:endParaRPr lang="de-DE" dirty="0" smtClean="0"/>
          </a:p>
          <a:p>
            <a:r>
              <a:rPr lang="de-DE" dirty="0" smtClean="0"/>
              <a:t>unterstützt HTTP Basic </a:t>
            </a:r>
            <a:r>
              <a:rPr lang="de-DE" dirty="0" err="1" smtClean="0"/>
              <a:t>Auth</a:t>
            </a:r>
            <a:r>
              <a:rPr lang="de-DE" dirty="0" smtClean="0"/>
              <a:t>, Formular-Login, </a:t>
            </a:r>
            <a:r>
              <a:rPr lang="de-DE" dirty="0" err="1" smtClean="0"/>
              <a:t>OAuth</a:t>
            </a:r>
            <a:r>
              <a:rPr lang="de-DE" dirty="0" smtClean="0"/>
              <a:t>, etc.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249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766888"/>
            <a:ext cx="56388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218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Kein Spring MVC?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smtClean="0"/>
              <a:t>Klassische Lösung: Spring </a:t>
            </a:r>
            <a:r>
              <a:rPr lang="de-DE" dirty="0"/>
              <a:t>MVC + Template-Sprache, wie z.B. </a:t>
            </a:r>
            <a:r>
              <a:rPr lang="de-DE" dirty="0" err="1" smtClean="0"/>
              <a:t>Thymeleaf</a:t>
            </a:r>
            <a:endParaRPr lang="de-DE" dirty="0" smtClean="0"/>
          </a:p>
          <a:p>
            <a:r>
              <a:rPr lang="de-DE" dirty="0" smtClean="0"/>
              <a:t>Im </a:t>
            </a:r>
            <a:r>
              <a:rPr lang="de-DE" dirty="0"/>
              <a:t>Backend wird das Model zusammengebaut und dann an die View übergeben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@</a:t>
            </a:r>
            <a:r>
              <a:rPr lang="de-DE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Configuration</a:t>
            </a:r>
            <a:endParaRPr lang="de-DE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de-DE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public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MvcConfig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extends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WebMvcConfigurerAdapter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</a:p>
          <a:p>
            <a:pPr marL="0" indent="0">
              <a:buNone/>
            </a:pPr>
            <a:endParaRPr lang="de-DE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de-DE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@</a:t>
            </a:r>
            <a:r>
              <a:rPr lang="de-DE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Override</a:t>
            </a:r>
            <a:endParaRPr lang="de-DE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de-DE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de-DE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public</a:t>
            </a:r>
            <a:r>
              <a:rPr lang="de-DE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void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addViewControllers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ViewControllerRegistry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registry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0" indent="0">
              <a:buNone/>
            </a:pPr>
            <a:r>
              <a:rPr lang="de-DE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registry.addViewController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("/").</a:t>
            </a:r>
            <a:r>
              <a:rPr lang="de-DE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setViewName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de-DE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home</a:t>
            </a: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");</a:t>
            </a:r>
          </a:p>
          <a:p>
            <a:pPr marL="0" indent="0">
              <a:buNone/>
            </a:pPr>
            <a:r>
              <a:rPr lang="de-DE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  <a:endParaRPr lang="de-DE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de-DE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de-DE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26311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@Controller</a:t>
            </a:r>
          </a:p>
          <a:p>
            <a:pPr marL="0" indent="0">
              <a:buNone/>
            </a:pP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public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BurpController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private final </a:t>
            </a:r>
            <a:r>
              <a:rPr lang="de-DE" b="1" dirty="0">
                <a:latin typeface="Courier New" panose="02070309020205020404" pitchFamily="49" charset="0"/>
                <a:cs typeface="Courier New" panose="02070309020205020404" pitchFamily="49" charset="0"/>
              </a:rPr>
              <a:t>BurpRepository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burpRepository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endParaRPr lang="de-DE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@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Autowired</a:t>
            </a:r>
            <a:endParaRPr lang="de-DE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public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BurpController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b="1" dirty="0">
                <a:latin typeface="Courier New" panose="02070309020205020404" pitchFamily="49" charset="0"/>
                <a:cs typeface="Courier New" panose="02070309020205020404" pitchFamily="49" charset="0"/>
              </a:rPr>
              <a:t>BurpRepository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burpRepository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this.burpRepository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burpRepository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@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Secured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("ROLE_USER")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@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RequestMapping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value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= "/",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method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RequestMethod.GET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public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ModelAndView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getTransactionList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() {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ModelAndView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home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")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.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addObject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  "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burps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",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de-DE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StreamSupport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.stream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burpRepository.findAll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PageRequest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(0, 5,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Sort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Sort.Order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Sort.Direction.DESC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, "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date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")))).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spliterator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(),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).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map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BurpResource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::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).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toArray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());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de-DE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52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e-DE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body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&lt;div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th:include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="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fragments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::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user_info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" /&gt;</a:t>
            </a:r>
          </a:p>
          <a:p>
            <a:pPr marL="0" indent="0">
              <a:buNone/>
            </a:pPr>
            <a:endParaRPr lang="de-DE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table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id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="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listing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&gt;Date&lt;/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&gt;User&lt;/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&gt;Text&lt;/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th:each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="b : ${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burps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}"&gt;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td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th:text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="${#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calendars.format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(b.burp.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date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,'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dd.MM.yyyy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')}"&gt;&lt;/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td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td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th:text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="${b.burp.user.name}"&gt;&lt;/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td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td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align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="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right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&lt;a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th:href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="${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b.link.href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}"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th:text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="${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b.burp.text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}" /&gt;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td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  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 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table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de-DE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body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html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de-DE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65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Kein Spring MVC?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 smtClean="0"/>
              <a:t>Problem</a:t>
            </a:r>
          </a:p>
          <a:p>
            <a:r>
              <a:rPr lang="de-DE" dirty="0" smtClean="0"/>
              <a:t>Seite wird komplett ausgeliefert: </a:t>
            </a:r>
            <a:r>
              <a:rPr lang="de-DE" dirty="0"/>
              <a:t>statisches HTML</a:t>
            </a:r>
          </a:p>
          <a:p>
            <a:r>
              <a:rPr lang="de-DE" dirty="0"/>
              <a:t>u</a:t>
            </a:r>
            <a:r>
              <a:rPr lang="de-DE" dirty="0" smtClean="0"/>
              <a:t>m </a:t>
            </a:r>
            <a:r>
              <a:rPr lang="de-DE" dirty="0"/>
              <a:t>irgendwie in Richtung </a:t>
            </a:r>
            <a:r>
              <a:rPr lang="de-DE" dirty="0" err="1"/>
              <a:t>Responsive</a:t>
            </a:r>
            <a:r>
              <a:rPr lang="de-DE" dirty="0"/>
              <a:t> Design zu kommen, werden dann JavaScript-Bibliotheken wie </a:t>
            </a:r>
            <a:r>
              <a:rPr lang="de-DE" dirty="0" err="1"/>
              <a:t>jQuery</a:t>
            </a:r>
            <a:r>
              <a:rPr lang="de-DE" dirty="0"/>
              <a:t> hinzugenommen, die dann ihrerseits wieder AJAX-Calls zum Backend absetzen</a:t>
            </a:r>
          </a:p>
          <a:p>
            <a:r>
              <a:rPr lang="de-DE" dirty="0" smtClean="0"/>
              <a:t>Parallel-Architektur</a:t>
            </a:r>
            <a:r>
              <a:rPr lang="de-DE" dirty="0"/>
              <a:t>: Auf der einen Seite das MVC-Konstrukt von Spring, zusätzlich lose eingestreute JavaScript-Elemente, die schnell beliebig komplex </a:t>
            </a:r>
            <a:r>
              <a:rPr lang="de-DE" dirty="0" smtClean="0"/>
              <a:t>werden</a:t>
            </a:r>
          </a:p>
        </p:txBody>
      </p:sp>
    </p:spTree>
    <p:extLst>
      <p:ext uri="{BB962C8B-B14F-4D97-AF65-F5344CB8AC3E}">
        <p14:creationId xmlns:p14="http://schemas.microsoft.com/office/powerpoint/2010/main" val="39247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Kein Spring MVC?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b="1" dirty="0" smtClean="0"/>
              <a:t>Lösung: Kein serverseitiges </a:t>
            </a:r>
            <a:r>
              <a:rPr lang="de-DE" b="1" dirty="0" err="1" smtClean="0"/>
              <a:t>Templating</a:t>
            </a:r>
            <a:endParaRPr lang="de-DE" b="1" dirty="0" smtClean="0"/>
          </a:p>
          <a:p>
            <a:r>
              <a:rPr lang="de-DE" dirty="0" smtClean="0"/>
              <a:t>die </a:t>
            </a:r>
            <a:r>
              <a:rPr lang="de-DE" dirty="0"/>
              <a:t>ohnehin nötigen JavaScript-Bibliotheken bringen alles mit</a:t>
            </a:r>
          </a:p>
          <a:p>
            <a:r>
              <a:rPr lang="de-DE" dirty="0"/>
              <a:t>reines REST-API bedeutet klare Trennung von Backend und Frontend</a:t>
            </a:r>
          </a:p>
          <a:p>
            <a:r>
              <a:rPr lang="de-DE" dirty="0" smtClean="0"/>
              <a:t>keine </a:t>
            </a:r>
            <a:r>
              <a:rPr lang="de-DE" dirty="0"/>
              <a:t>zusätzliche Template-Sprache</a:t>
            </a:r>
            <a:br>
              <a:rPr lang="de-DE" dirty="0"/>
            </a:br>
            <a:r>
              <a:rPr lang="de-DE" dirty="0"/>
              <a:t>– nur HTML/CSS + </a:t>
            </a:r>
            <a:r>
              <a:rPr lang="de-DE" dirty="0" smtClean="0"/>
              <a:t>JavaScript</a:t>
            </a:r>
          </a:p>
          <a:p>
            <a:r>
              <a:rPr lang="de-DE" dirty="0"/>
              <a:t>Umdenken: Wir bauen ein API, kein Anwendung aus dem </a:t>
            </a:r>
            <a:r>
              <a:rPr lang="de-DE" dirty="0" smtClean="0"/>
              <a:t>Backend</a:t>
            </a:r>
            <a:endParaRPr lang="de-DE" dirty="0"/>
          </a:p>
          <a:p>
            <a:r>
              <a:rPr lang="de-DE" dirty="0"/>
              <a:t>Contra: JavaScript-Frameworks sind immer noch weniger umfassend und tendenziell fragiler</a:t>
            </a:r>
          </a:p>
        </p:txBody>
      </p:sp>
    </p:spTree>
    <p:extLst>
      <p:ext uri="{BB962C8B-B14F-4D97-AF65-F5344CB8AC3E}">
        <p14:creationId xmlns:p14="http://schemas.microsoft.com/office/powerpoint/2010/main" val="4025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Teil 3 - </a:t>
            </a:r>
            <a:r>
              <a:rPr lang="de-DE" dirty="0" err="1" smtClean="0"/>
              <a:t>AngularJS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AngularJS</a:t>
            </a:r>
            <a:r>
              <a:rPr lang="en-US" dirty="0" smtClean="0"/>
              <a:t>: MVC</a:t>
            </a:r>
            <a:r>
              <a:rPr lang="en-US" dirty="0"/>
              <a:t>, Two-Way Data Binding, </a:t>
            </a:r>
            <a:r>
              <a:rPr lang="en-US" dirty="0" smtClean="0"/>
              <a:t>Filtering…</a:t>
            </a:r>
          </a:p>
          <a:p>
            <a:r>
              <a:rPr lang="de-DE" dirty="0" smtClean="0"/>
              <a:t>weit verbreitet, </a:t>
            </a:r>
            <a:r>
              <a:rPr lang="de-DE" dirty="0"/>
              <a:t>kommt von Google, kann auch für große Webanwendungen verwendet werden</a:t>
            </a:r>
          </a:p>
          <a:p>
            <a:r>
              <a:rPr lang="de-DE" dirty="0" smtClean="0"/>
              <a:t>Alternativen </a:t>
            </a:r>
            <a:r>
              <a:rPr lang="de-DE" dirty="0"/>
              <a:t>sind </a:t>
            </a:r>
            <a:r>
              <a:rPr lang="de-DE" dirty="0" err="1" smtClean="0">
                <a:hlinkClick r:id="rId4"/>
              </a:rPr>
              <a:t>Ember</a:t>
            </a:r>
            <a:r>
              <a:rPr lang="de-DE" dirty="0" smtClean="0"/>
              <a:t> </a:t>
            </a:r>
            <a:r>
              <a:rPr lang="de-DE" dirty="0"/>
              <a:t>und </a:t>
            </a:r>
            <a:r>
              <a:rPr lang="de-DE" dirty="0">
                <a:hlinkClick r:id="rId5"/>
              </a:rPr>
              <a:t>Backbone</a:t>
            </a:r>
            <a:r>
              <a:rPr lang="de-DE" dirty="0"/>
              <a:t>, Angular ist allerdings ziemlich dominant auf dem Markt</a:t>
            </a:r>
          </a:p>
          <a:p>
            <a:r>
              <a:rPr lang="de-DE" dirty="0" smtClean="0"/>
              <a:t>Debugging </a:t>
            </a:r>
            <a:r>
              <a:rPr lang="de-DE" dirty="0"/>
              <a:t>im Browser, in Chrome verbessert durch </a:t>
            </a:r>
            <a:r>
              <a:rPr lang="de-DE" dirty="0" err="1"/>
              <a:t>Batarang</a:t>
            </a:r>
            <a:endParaRPr lang="de-DE" dirty="0"/>
          </a:p>
          <a:p>
            <a:r>
              <a:rPr lang="de-DE" dirty="0" smtClean="0"/>
              <a:t>starker </a:t>
            </a:r>
            <a:r>
              <a:rPr lang="de-DE" dirty="0"/>
              <a:t>Fokus auf </a:t>
            </a:r>
            <a:r>
              <a:rPr lang="de-DE" dirty="0" smtClean="0"/>
              <a:t>Testbarkeit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08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81"/>
          <a:stretch/>
        </p:blipFill>
        <p:spPr bwMode="auto">
          <a:xfrm>
            <a:off x="1738313" y="679695"/>
            <a:ext cx="5667375" cy="5701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731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 langer Weg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Tests </a:t>
            </a:r>
            <a:r>
              <a:rPr lang="de-DE" dirty="0"/>
              <a:t>mit </a:t>
            </a:r>
            <a:r>
              <a:rPr lang="de-DE" b="1" dirty="0" smtClean="0"/>
              <a:t>dropwizard</a:t>
            </a:r>
            <a:r>
              <a:rPr lang="de-DE" dirty="0" smtClean="0"/>
              <a:t>, </a:t>
            </a:r>
            <a:r>
              <a:rPr lang="de-DE" b="1" dirty="0" smtClean="0"/>
              <a:t>Spring 4</a:t>
            </a:r>
            <a:r>
              <a:rPr lang="de-DE" dirty="0" smtClean="0"/>
              <a:t>, </a:t>
            </a:r>
            <a:r>
              <a:rPr lang="de-DE" b="1" dirty="0" smtClean="0"/>
              <a:t>Spring Boot</a:t>
            </a:r>
            <a:r>
              <a:rPr lang="de-DE" dirty="0"/>
              <a:t>, verschiedenen Frontend-Frameworks (</a:t>
            </a:r>
            <a:r>
              <a:rPr lang="de-DE" b="1" dirty="0" err="1"/>
              <a:t>jQuery</a:t>
            </a:r>
            <a:r>
              <a:rPr lang="de-DE" dirty="0"/>
              <a:t>, </a:t>
            </a:r>
            <a:r>
              <a:rPr lang="de-DE" b="1" dirty="0" err="1"/>
              <a:t>AngularJS</a:t>
            </a:r>
            <a:r>
              <a:rPr lang="de-DE" dirty="0"/>
              <a:t>, </a:t>
            </a:r>
            <a:r>
              <a:rPr lang="de-DE" b="1" dirty="0" smtClean="0"/>
              <a:t>Bootstrap</a:t>
            </a:r>
            <a:r>
              <a:rPr lang="de-DE" dirty="0" smtClean="0"/>
              <a:t>), </a:t>
            </a:r>
            <a:r>
              <a:rPr lang="de-DE" b="1" dirty="0" smtClean="0"/>
              <a:t>Spring </a:t>
            </a:r>
            <a:r>
              <a:rPr lang="de-DE" b="1" dirty="0"/>
              <a:t>MVC</a:t>
            </a:r>
            <a:r>
              <a:rPr lang="de-DE" dirty="0"/>
              <a:t> mit Template-</a:t>
            </a:r>
            <a:r>
              <a:rPr lang="de-DE" dirty="0" err="1"/>
              <a:t>Engines</a:t>
            </a:r>
            <a:r>
              <a:rPr lang="de-DE" dirty="0"/>
              <a:t> (</a:t>
            </a:r>
            <a:r>
              <a:rPr lang="de-DE" b="1" dirty="0" err="1"/>
              <a:t>Mustache</a:t>
            </a:r>
            <a:r>
              <a:rPr lang="de-DE" dirty="0"/>
              <a:t>, </a:t>
            </a:r>
            <a:r>
              <a:rPr lang="de-DE" b="1" dirty="0" err="1"/>
              <a:t>Thymeleaf</a:t>
            </a:r>
            <a:r>
              <a:rPr lang="de-DE" dirty="0"/>
              <a:t>) und Datenbank-Anbindungen (</a:t>
            </a:r>
            <a:r>
              <a:rPr lang="de-DE" b="1" dirty="0" err="1"/>
              <a:t>jDBI</a:t>
            </a:r>
            <a:r>
              <a:rPr lang="de-DE" dirty="0"/>
              <a:t>, </a:t>
            </a:r>
            <a:r>
              <a:rPr lang="de-DE" b="1" dirty="0" err="1"/>
              <a:t>JPA+Hibernate</a:t>
            </a:r>
            <a:r>
              <a:rPr lang="de-DE" dirty="0"/>
              <a:t>)</a:t>
            </a:r>
          </a:p>
          <a:p>
            <a:r>
              <a:rPr lang="de-DE" dirty="0" smtClean="0"/>
              <a:t>Mehrere </a:t>
            </a:r>
            <a:r>
              <a:rPr lang="de-DE" dirty="0"/>
              <a:t>Umstellungen der </a:t>
            </a:r>
            <a:r>
              <a:rPr lang="de-DE" dirty="0" smtClean="0"/>
              <a:t>Architektur - </a:t>
            </a:r>
            <a:r>
              <a:rPr lang="de-DE" dirty="0"/>
              <a:t>Bücher und Tutorials liefern auch nicht immer die perfekte Lösung</a:t>
            </a:r>
          </a:p>
          <a:p>
            <a:r>
              <a:rPr lang="de-DE" dirty="0" smtClean="0"/>
              <a:t>kein </a:t>
            </a:r>
            <a:r>
              <a:rPr lang="de-DE" dirty="0"/>
              <a:t>Anspruch auf Vollständigkeit, sondern Diskussionsgrundlage</a:t>
            </a:r>
          </a:p>
        </p:txBody>
      </p:sp>
    </p:spTree>
    <p:extLst>
      <p:ext uri="{BB962C8B-B14F-4D97-AF65-F5344CB8AC3E}">
        <p14:creationId xmlns:p14="http://schemas.microsoft.com/office/powerpoint/2010/main" val="75681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304800"/>
            <a:ext cx="56673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419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Teil 4 - Bootstrap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>
                <a:hlinkClick r:id="rId3"/>
              </a:rPr>
              <a:t>Bootstrap</a:t>
            </a:r>
            <a:r>
              <a:rPr lang="de-DE" dirty="0" smtClean="0"/>
              <a:t> ist </a:t>
            </a:r>
            <a:r>
              <a:rPr lang="de-DE" dirty="0"/>
              <a:t>ein </a:t>
            </a:r>
            <a:r>
              <a:rPr lang="de-DE" dirty="0" smtClean="0"/>
              <a:t>CSS-Framework von Twitter</a:t>
            </a:r>
          </a:p>
          <a:p>
            <a:pPr lvl="1"/>
            <a:r>
              <a:rPr lang="de-DE" dirty="0" err="1" smtClean="0"/>
              <a:t>Grid</a:t>
            </a:r>
            <a:r>
              <a:rPr lang="de-DE" dirty="0" smtClean="0"/>
              <a:t>-System</a:t>
            </a:r>
            <a:r>
              <a:rPr lang="de-DE" dirty="0"/>
              <a:t>, </a:t>
            </a:r>
            <a:r>
              <a:rPr lang="de-DE" dirty="0" err="1"/>
              <a:t>Glyphicons</a:t>
            </a:r>
            <a:r>
              <a:rPr lang="de-DE" dirty="0"/>
              <a:t>, Komponenten wie Buttons, Dropdowns, Navigationsleisten, </a:t>
            </a:r>
            <a:r>
              <a:rPr lang="de-DE" dirty="0" err="1" smtClean="0"/>
              <a:t>Breadcrumbs</a:t>
            </a:r>
            <a:r>
              <a:rPr lang="de-DE" dirty="0" smtClean="0"/>
              <a:t>…</a:t>
            </a:r>
          </a:p>
          <a:p>
            <a:r>
              <a:rPr lang="de-DE" dirty="0" smtClean="0"/>
              <a:t>unterstützt </a:t>
            </a:r>
            <a:r>
              <a:rPr lang="de-DE" dirty="0"/>
              <a:t>Mobile First </a:t>
            </a:r>
            <a:r>
              <a:rPr lang="de-DE" dirty="0" smtClean="0"/>
              <a:t>Design</a:t>
            </a:r>
          </a:p>
          <a:p>
            <a:r>
              <a:rPr lang="de-DE" dirty="0" err="1"/>
              <a:t>Plugins</a:t>
            </a:r>
            <a:r>
              <a:rPr lang="de-DE" dirty="0"/>
              <a:t> auf Basis von </a:t>
            </a:r>
            <a:r>
              <a:rPr lang="de-DE" dirty="0" err="1"/>
              <a:t>jQuery</a:t>
            </a:r>
            <a:r>
              <a:rPr lang="de-DE" dirty="0"/>
              <a:t>: </a:t>
            </a:r>
            <a:r>
              <a:rPr lang="de-DE" dirty="0" err="1"/>
              <a:t>Autocompletion</a:t>
            </a:r>
            <a:r>
              <a:rPr lang="de-DE" dirty="0"/>
              <a:t>, </a:t>
            </a:r>
            <a:r>
              <a:rPr lang="de-DE" dirty="0" err="1" smtClean="0"/>
              <a:t>Carousel</a:t>
            </a:r>
            <a:r>
              <a:rPr lang="de-DE" dirty="0" smtClean="0"/>
              <a:t>…</a:t>
            </a:r>
          </a:p>
          <a:p>
            <a:r>
              <a:rPr lang="de-DE" dirty="0" smtClean="0"/>
              <a:t>Alternative: </a:t>
            </a:r>
            <a:r>
              <a:rPr lang="de-DE" dirty="0">
                <a:hlinkClick r:id="rId4"/>
              </a:rPr>
              <a:t>Zurb </a:t>
            </a:r>
            <a:r>
              <a:rPr lang="de-DE" dirty="0" err="1" smtClean="0">
                <a:hlinkClick r:id="rId4"/>
              </a:rPr>
              <a:t>Foundation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675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492" y="476672"/>
            <a:ext cx="6693016" cy="581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423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Abschluss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n</a:t>
            </a:r>
            <a:r>
              <a:rPr lang="de-DE" dirty="0" smtClean="0"/>
              <a:t>ächste Schritte:</a:t>
            </a:r>
          </a:p>
          <a:p>
            <a:pPr lvl="1"/>
            <a:r>
              <a:rPr lang="de-DE" sz="1800" dirty="0" smtClean="0"/>
              <a:t>Umsetzung </a:t>
            </a:r>
            <a:r>
              <a:rPr lang="de-DE" sz="1800" dirty="0"/>
              <a:t>für </a:t>
            </a:r>
            <a:r>
              <a:rPr lang="de-DE" sz="1800" dirty="0" err="1" smtClean="0"/>
              <a:t>msc-referece</a:t>
            </a:r>
            <a:r>
              <a:rPr lang="de-DE" sz="1800" dirty="0" smtClean="0"/>
              <a:t> (Einbindung LDAP, </a:t>
            </a:r>
            <a:r>
              <a:rPr lang="de-DE" sz="1800" dirty="0" err="1" smtClean="0"/>
              <a:t>MyBatis</a:t>
            </a:r>
            <a:r>
              <a:rPr lang="de-DE" sz="1800" dirty="0" smtClean="0"/>
              <a:t>)</a:t>
            </a:r>
          </a:p>
          <a:p>
            <a:pPr lvl="1"/>
            <a:r>
              <a:rPr lang="de-DE" sz="1800" dirty="0" smtClean="0"/>
              <a:t>Frontend-Komponenten, Datei-Upload</a:t>
            </a:r>
          </a:p>
          <a:p>
            <a:r>
              <a:rPr lang="de-DE" dirty="0" smtClean="0"/>
              <a:t>Diskussion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290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Vision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de-DE" dirty="0"/>
              <a:t>Prototyp einer Webapplikation mit folgenden Eigenschaften:</a:t>
            </a:r>
          </a:p>
          <a:p>
            <a:endParaRPr lang="de-DE" dirty="0"/>
          </a:p>
          <a:p>
            <a:r>
              <a:rPr lang="fr-FR" b="1" dirty="0" err="1"/>
              <a:t>a</a:t>
            </a:r>
            <a:r>
              <a:rPr lang="fr-FR" b="1" dirty="0" err="1" smtClean="0"/>
              <a:t>ktuell</a:t>
            </a:r>
            <a:r>
              <a:rPr lang="fr-FR" b="1" dirty="0" smtClean="0"/>
              <a:t>:</a:t>
            </a:r>
            <a:r>
              <a:rPr lang="fr-FR" dirty="0" smtClean="0"/>
              <a:t> </a:t>
            </a:r>
            <a:r>
              <a:rPr lang="fr-FR" dirty="0" err="1" smtClean="0"/>
              <a:t>Anwendung</a:t>
            </a:r>
            <a:r>
              <a:rPr lang="fr-FR" dirty="0" smtClean="0"/>
              <a:t> </a:t>
            </a:r>
            <a:r>
              <a:rPr lang="fr-FR" dirty="0" err="1"/>
              <a:t>aktueller</a:t>
            </a:r>
            <a:r>
              <a:rPr lang="fr-FR" dirty="0"/>
              <a:t> Technologie (Single Page Applications, Responsive </a:t>
            </a:r>
            <a:r>
              <a:rPr lang="fr-FR" dirty="0" err="1"/>
              <a:t>Frontend</a:t>
            </a:r>
            <a:r>
              <a:rPr lang="fr-FR" dirty="0"/>
              <a:t>, AJAX abstraction, etc.)</a:t>
            </a:r>
          </a:p>
          <a:p>
            <a:r>
              <a:rPr lang="de-DE" b="1" dirty="0" smtClean="0"/>
              <a:t>zukunftssicher:</a:t>
            </a:r>
            <a:r>
              <a:rPr lang="de-DE" dirty="0" smtClean="0"/>
              <a:t> </a:t>
            </a:r>
            <a:r>
              <a:rPr lang="de-DE" dirty="0"/>
              <a:t>etablierte </a:t>
            </a:r>
            <a:r>
              <a:rPr lang="de-DE" dirty="0" smtClean="0"/>
              <a:t>Frameworks</a:t>
            </a:r>
            <a:endParaRPr lang="de-DE" dirty="0"/>
          </a:p>
          <a:p>
            <a:r>
              <a:rPr lang="de-DE" b="1" dirty="0" smtClean="0"/>
              <a:t>gute Wartbarkeit:</a:t>
            </a:r>
            <a:r>
              <a:rPr lang="de-DE" dirty="0" smtClean="0"/>
              <a:t> möglichst </a:t>
            </a:r>
            <a:r>
              <a:rPr lang="de-DE" dirty="0"/>
              <a:t>wenige Frameworks, Vermeidung von </a:t>
            </a:r>
            <a:r>
              <a:rPr lang="de-DE" dirty="0" err="1"/>
              <a:t>Boilerplate</a:t>
            </a:r>
            <a:r>
              <a:rPr lang="de-DE" dirty="0"/>
              <a:t> Code und </a:t>
            </a:r>
            <a:r>
              <a:rPr lang="de-DE" dirty="0" err="1"/>
              <a:t>Liabilities</a:t>
            </a:r>
            <a:endParaRPr lang="de-DE" dirty="0"/>
          </a:p>
          <a:p>
            <a:r>
              <a:rPr lang="de-DE" b="1" dirty="0" smtClean="0"/>
              <a:t>flexibel:</a:t>
            </a:r>
            <a:r>
              <a:rPr lang="de-DE" dirty="0" smtClean="0"/>
              <a:t> </a:t>
            </a:r>
            <a:r>
              <a:rPr lang="de-DE" dirty="0"/>
              <a:t>modularer Aufbau, keine monolithische Framework-Lösung (</a:t>
            </a:r>
            <a:r>
              <a:rPr lang="de-DE" dirty="0" err="1"/>
              <a:t>Grails</a:t>
            </a:r>
            <a:r>
              <a:rPr lang="de-DE" dirty="0" smtClean="0"/>
              <a:t>...)</a:t>
            </a:r>
          </a:p>
          <a:p>
            <a:endParaRPr lang="de-DE" sz="1900" dirty="0" smtClean="0"/>
          </a:p>
          <a:p>
            <a:r>
              <a:rPr lang="de-DE" sz="1900" dirty="0" smtClean="0"/>
              <a:t>Eine gut verständliche, aber nicht zu simple Web-Anwendung </a:t>
            </a:r>
            <a:br>
              <a:rPr lang="de-DE" sz="1900" dirty="0" smtClean="0"/>
            </a:br>
            <a:r>
              <a:rPr lang="de-DE" sz="1900" dirty="0" smtClean="0"/>
              <a:t>(m-zu-n-Beziehungen</a:t>
            </a:r>
            <a:r>
              <a:rPr lang="de-DE" sz="1900" dirty="0"/>
              <a:t>, Berechtigungen, mobile-first Frontend</a:t>
            </a:r>
            <a:r>
              <a:rPr lang="de-DE" sz="1900" dirty="0" smtClean="0"/>
              <a:t>) in 1,5 Std.</a:t>
            </a:r>
            <a:endParaRPr lang="de-DE" sz="19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160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Use</a:t>
            </a:r>
            <a:r>
              <a:rPr lang="de-DE" dirty="0" smtClean="0"/>
              <a:t> Case</a:t>
            </a:r>
            <a:endParaRPr lang="de-DE" dirty="0"/>
          </a:p>
        </p:txBody>
      </p:sp>
      <p:sp>
        <p:nvSpPr>
          <p:cNvPr id="10" name="Inhaltsplatzhalter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smtClean="0"/>
              <a:t>In der Kantine weiß man immer erst hinterher, wo man sich hätte anstellen sollen!</a:t>
            </a:r>
          </a:p>
          <a:p>
            <a:r>
              <a:rPr lang="de-DE" dirty="0" err="1" smtClean="0"/>
              <a:t>Crowdsourcing</a:t>
            </a:r>
            <a:r>
              <a:rPr lang="de-DE" dirty="0" smtClean="0"/>
              <a:t>: Mitarbeiter ihre Meinung abgeben</a:t>
            </a:r>
          </a:p>
          <a:p>
            <a:r>
              <a:rPr lang="de-DE" dirty="0"/>
              <a:t>Kurznachrichten mit </a:t>
            </a:r>
            <a:r>
              <a:rPr lang="de-DE" dirty="0" smtClean="0"/>
              <a:t>Tags</a:t>
            </a:r>
          </a:p>
          <a:p>
            <a:r>
              <a:rPr lang="de-DE" dirty="0" smtClean="0"/>
              <a:t>Darstellung als Stream</a:t>
            </a:r>
          </a:p>
          <a:p>
            <a:r>
              <a:rPr lang="de-DE" dirty="0" smtClean="0"/>
              <a:t>Die Plattform soll auf dem Smartphone oder am PC verwendbar sein</a:t>
            </a:r>
          </a:p>
          <a:p>
            <a:endParaRPr lang="de-DE" dirty="0"/>
          </a:p>
          <a:p>
            <a:r>
              <a:rPr lang="de-DE" sz="1900" dirty="0"/>
              <a:t>typische CRUD-Operationen</a:t>
            </a:r>
          </a:p>
          <a:p>
            <a:r>
              <a:rPr lang="de-DE" sz="1900" dirty="0" smtClean="0"/>
              <a:t>Ansicht </a:t>
            </a:r>
            <a:r>
              <a:rPr lang="de-DE" sz="1900" dirty="0"/>
              <a:t>nach Nutzer, Tag, etc.</a:t>
            </a:r>
          </a:p>
          <a:p>
            <a:r>
              <a:rPr lang="de-DE" sz="1900" dirty="0" smtClean="0"/>
              <a:t>mobile-first </a:t>
            </a:r>
            <a:r>
              <a:rPr lang="de-DE" sz="1900" dirty="0"/>
              <a:t>Frontend</a:t>
            </a:r>
          </a:p>
          <a:p>
            <a:r>
              <a:rPr lang="de-DE" sz="1900" dirty="0" smtClean="0"/>
              <a:t>Zugriffssteuerung/Berechtigungskonzept</a:t>
            </a:r>
            <a:endParaRPr lang="de-DE" sz="1900" dirty="0"/>
          </a:p>
        </p:txBody>
      </p:sp>
    </p:spTree>
    <p:extLst>
      <p:ext uri="{BB962C8B-B14F-4D97-AF65-F5344CB8AC3E}">
        <p14:creationId xmlns:p14="http://schemas.microsoft.com/office/powerpoint/2010/main" val="73883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eclipse\Dokumente\2015-05-12 Future Framework\bur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48" y="116632"/>
            <a:ext cx="7867105" cy="484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pieren 4"/>
          <p:cNvGrpSpPr/>
          <p:nvPr/>
        </p:nvGrpSpPr>
        <p:grpSpPr>
          <a:xfrm>
            <a:off x="1829580" y="5373216"/>
            <a:ext cx="5484840" cy="694370"/>
            <a:chOff x="179512" y="5235878"/>
            <a:chExt cx="7859588" cy="995009"/>
          </a:xfrm>
        </p:grpSpPr>
        <p:pic>
          <p:nvPicPr>
            <p:cNvPr id="2052" name="Picture 4" descr="AngularJS logo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7746" y="5384249"/>
              <a:ext cx="2536460" cy="675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s://spring.io/img/spring-by-pivotal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384249"/>
              <a:ext cx="2304256" cy="7488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://www.kungfunguyen.com/wp-content/uploads/2013/08/Bootstrap-2-1-Is-the-Latest-Update-to-Twitter-s-Popular-Open-Source-Project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5235878"/>
              <a:ext cx="1810916" cy="9950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6863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Teil 1 – REST API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Nach Tests mit </a:t>
            </a:r>
            <a:r>
              <a:rPr lang="de-DE" dirty="0">
                <a:hlinkClick r:id="rId3"/>
              </a:rPr>
              <a:t>dropwizard</a:t>
            </a:r>
            <a:r>
              <a:rPr lang="de-DE" dirty="0"/>
              <a:t> (an Grenzen gestoßen) und Spring (immer noch recht schwergewichtig) bei </a:t>
            </a:r>
            <a:r>
              <a:rPr lang="de-DE" b="1" dirty="0">
                <a:hlinkClick r:id="rId4"/>
              </a:rPr>
              <a:t>Spring Boot</a:t>
            </a:r>
            <a:r>
              <a:rPr lang="de-DE" b="1" dirty="0"/>
              <a:t> </a:t>
            </a:r>
            <a:r>
              <a:rPr lang="de-DE" dirty="0" smtClean="0"/>
              <a:t>gelandet</a:t>
            </a:r>
            <a:endParaRPr lang="de-DE" dirty="0"/>
          </a:p>
          <a:p>
            <a:endParaRPr lang="de-DE" dirty="0"/>
          </a:p>
          <a:p>
            <a:r>
              <a:rPr lang="de-DE" dirty="0" err="1" smtClean="0"/>
              <a:t>Convention</a:t>
            </a:r>
            <a:r>
              <a:rPr lang="de-DE" dirty="0" smtClean="0"/>
              <a:t> </a:t>
            </a:r>
            <a:r>
              <a:rPr lang="de-DE" dirty="0" err="1"/>
              <a:t>over</a:t>
            </a:r>
            <a:r>
              <a:rPr lang="de-DE" dirty="0"/>
              <a:t> </a:t>
            </a:r>
            <a:r>
              <a:rPr lang="de-DE" dirty="0" err="1"/>
              <a:t>configuration</a:t>
            </a:r>
            <a:r>
              <a:rPr lang="de-DE" dirty="0"/>
              <a:t> für </a:t>
            </a:r>
            <a:r>
              <a:rPr lang="de-DE" dirty="0" smtClean="0"/>
              <a:t>Spring</a:t>
            </a:r>
            <a:endParaRPr lang="de-DE" dirty="0"/>
          </a:p>
          <a:p>
            <a:r>
              <a:rPr lang="de-DE" dirty="0" smtClean="0"/>
              <a:t>Alle </a:t>
            </a:r>
            <a:r>
              <a:rPr lang="de-DE" dirty="0" err="1"/>
              <a:t>defaults</a:t>
            </a:r>
            <a:r>
              <a:rPr lang="de-DE" dirty="0"/>
              <a:t> können überschrieben werden</a:t>
            </a:r>
          </a:p>
          <a:p>
            <a:r>
              <a:rPr lang="de-DE" dirty="0" smtClean="0"/>
              <a:t>Stand-</a:t>
            </a:r>
            <a:r>
              <a:rPr lang="de-DE" dirty="0" err="1" smtClean="0"/>
              <a:t>alone</a:t>
            </a:r>
            <a:r>
              <a:rPr lang="de-DE" dirty="0" smtClean="0"/>
              <a:t> </a:t>
            </a:r>
            <a:r>
              <a:rPr lang="de-DE" dirty="0" err="1"/>
              <a:t>Applications</a:t>
            </a:r>
            <a:r>
              <a:rPr lang="de-DE" dirty="0"/>
              <a:t> mit </a:t>
            </a:r>
            <a:r>
              <a:rPr lang="de-DE" dirty="0" err="1"/>
              <a:t>Jetty</a:t>
            </a:r>
            <a:r>
              <a:rPr lang="de-DE" dirty="0"/>
              <a:t>/</a:t>
            </a:r>
            <a:r>
              <a:rPr lang="de-DE" dirty="0" err="1"/>
              <a:t>Tomcat</a:t>
            </a:r>
            <a:endParaRPr lang="de-DE" dirty="0"/>
          </a:p>
          <a:p>
            <a:r>
              <a:rPr lang="de-DE" dirty="0" smtClean="0"/>
              <a:t>schlanker</a:t>
            </a:r>
            <a:r>
              <a:rPr lang="de-DE" dirty="0"/>
              <a:t>, eleganter Code</a:t>
            </a:r>
          </a:p>
          <a:p>
            <a:r>
              <a:rPr lang="de-DE" dirty="0" smtClean="0">
                <a:hlinkClick r:id="rId5"/>
              </a:rPr>
              <a:t>Spring </a:t>
            </a:r>
            <a:r>
              <a:rPr lang="de-DE" dirty="0">
                <a:hlinkClick r:id="rId5"/>
              </a:rPr>
              <a:t>Data </a:t>
            </a:r>
            <a:r>
              <a:rPr lang="de-DE" dirty="0" smtClean="0">
                <a:hlinkClick r:id="rId5"/>
              </a:rPr>
              <a:t>REST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5359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Teil 1 – REST API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de-DE" sz="1400" b="1" dirty="0" err="1"/>
              <a:t>Repositories</a:t>
            </a:r>
            <a:endParaRPr lang="de-DE" sz="1400" b="1" dirty="0"/>
          </a:p>
          <a:p>
            <a:r>
              <a:rPr lang="de-DE" sz="1400" dirty="0"/>
              <a:t>Einstiegspunkt: </a:t>
            </a:r>
            <a:r>
              <a:rPr lang="de-DE" sz="1400" dirty="0">
                <a:hlinkClick r:id="rId3"/>
              </a:rPr>
              <a:t>http://localhost:8081/</a:t>
            </a:r>
            <a:r>
              <a:rPr lang="de-DE" sz="1400" dirty="0"/>
              <a:t> </a:t>
            </a:r>
          </a:p>
          <a:p>
            <a:endParaRPr lang="de-DE" sz="1400" dirty="0"/>
          </a:p>
          <a:p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  <a:hlinkClick r:id="rId4"/>
              </a:rPr>
              <a:t>TagRepository</a:t>
            </a:r>
            <a:r>
              <a:rPr lang="de-DE" sz="1400" dirty="0"/>
              <a:t> : Beispiel für ein einfaches </a:t>
            </a: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PagingAndSortingRepository</a:t>
            </a:r>
            <a:r>
              <a:rPr lang="de-DE" sz="1400" dirty="0"/>
              <a:t> mit allen Standard-Methoden</a:t>
            </a:r>
          </a:p>
          <a:p>
            <a:r>
              <a:rPr lang="de-DE" sz="1300" dirty="0">
                <a:hlinkClick r:id="rId5"/>
              </a:rPr>
              <a:t>http://localhost:8081/tags?sort=name,asc</a:t>
            </a:r>
            <a:r>
              <a:rPr lang="de-DE" sz="1300" dirty="0"/>
              <a:t> </a:t>
            </a:r>
          </a:p>
          <a:p>
            <a:endParaRPr lang="de-DE" sz="1400" dirty="0"/>
          </a:p>
          <a:p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  <a:hlinkClick r:id="rId6"/>
              </a:rPr>
              <a:t>BurpRepository</a:t>
            </a:r>
            <a:r>
              <a:rPr lang="de-DE" sz="1400" dirty="0">
                <a:hlinkClick r:id="rId6"/>
              </a:rPr>
              <a:t> </a:t>
            </a:r>
            <a:endParaRPr lang="de-DE" sz="1400" dirty="0"/>
          </a:p>
          <a:p>
            <a:r>
              <a:rPr lang="de-DE" sz="1400" dirty="0"/>
              <a:t>per </a:t>
            </a:r>
            <a:r>
              <a:rPr lang="de-DE" sz="1400" dirty="0" err="1"/>
              <a:t>default</a:t>
            </a:r>
            <a:r>
              <a:rPr lang="de-DE" sz="1400" dirty="0"/>
              <a:t> werden alle Einträge gelistet</a:t>
            </a:r>
          </a:p>
          <a:p>
            <a:r>
              <a:rPr lang="de-DE" sz="1400" dirty="0"/>
              <a:t>kein Vollzugriff: </a:t>
            </a: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@</a:t>
            </a: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RestResource</a:t>
            </a: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exported</a:t>
            </a: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de-DE" sz="1400" dirty="0">
                <a:hlinkClick r:id="rId7"/>
              </a:rPr>
              <a:t>Query </a:t>
            </a:r>
            <a:r>
              <a:rPr lang="de-DE" sz="1400" dirty="0" err="1">
                <a:hlinkClick r:id="rId7"/>
              </a:rPr>
              <a:t>methods</a:t>
            </a:r>
            <a:r>
              <a:rPr lang="de-DE" sz="1400" dirty="0"/>
              <a:t>, </a:t>
            </a:r>
            <a:r>
              <a:rPr lang="de-DE" sz="1400" dirty="0" err="1"/>
              <a:t>custom</a:t>
            </a:r>
            <a:r>
              <a:rPr lang="de-DE" sz="1400" dirty="0"/>
              <a:t> </a:t>
            </a:r>
            <a:r>
              <a:rPr lang="de-DE" sz="1400" dirty="0" err="1"/>
              <a:t>queries</a:t>
            </a:r>
            <a:endParaRPr lang="de-DE" sz="1400" dirty="0"/>
          </a:p>
          <a:p>
            <a:pPr marL="0" indent="0">
              <a:buNone/>
            </a:pPr>
            <a:endParaRPr lang="de-DE" sz="1400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400" b="1" dirty="0" smtClean="0"/>
              <a:t>Konfiguration</a:t>
            </a:r>
          </a:p>
          <a:p>
            <a:r>
              <a:rPr lang="de-DE" sz="1400" dirty="0" smtClean="0"/>
              <a:t>pom.xml</a:t>
            </a:r>
          </a:p>
          <a:p>
            <a:pPr marL="0" indent="0">
              <a:buNone/>
            </a:pPr>
            <a:endParaRPr lang="de-DE" sz="1400" dirty="0" smtClean="0"/>
          </a:p>
          <a:p>
            <a:pPr marL="0" indent="0">
              <a:buNone/>
            </a:pPr>
            <a:r>
              <a:rPr lang="de-DE" sz="1400" b="1" dirty="0" smtClean="0"/>
              <a:t>Struktur</a:t>
            </a:r>
            <a:endParaRPr lang="de-DE" sz="1400" dirty="0"/>
          </a:p>
          <a:p>
            <a:r>
              <a:rPr lang="de-DE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Application</a:t>
            </a:r>
            <a:r>
              <a:rPr lang="de-DE" sz="1400" dirty="0" smtClean="0"/>
              <a:t>: </a:t>
            </a:r>
            <a:r>
              <a:rPr lang="de-DE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@</a:t>
            </a:r>
            <a:r>
              <a:rPr lang="de-DE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SpringBootApplication</a:t>
            </a:r>
            <a:r>
              <a:rPr lang="de-DE" sz="1400" dirty="0" smtClean="0"/>
              <a:t> </a:t>
            </a:r>
            <a:r>
              <a:rPr lang="de-DE" sz="1400" dirty="0"/>
              <a:t>aktiviert automatische Konfiguration</a:t>
            </a:r>
          </a:p>
          <a:p>
            <a:pPr marL="0" indent="0">
              <a:buNone/>
            </a:pPr>
            <a:endParaRPr lang="de-DE" sz="1400" dirty="0"/>
          </a:p>
          <a:p>
            <a:pPr marL="0" indent="0">
              <a:buNone/>
            </a:pPr>
            <a:r>
              <a:rPr lang="de-DE" sz="1400" b="1" dirty="0"/>
              <a:t>Datenbank</a:t>
            </a:r>
          </a:p>
          <a:p>
            <a:r>
              <a:rPr lang="de-DE" sz="1400" dirty="0" smtClean="0"/>
              <a:t>H2</a:t>
            </a:r>
            <a:r>
              <a:rPr lang="de-DE" sz="1400" dirty="0"/>
              <a:t>, automatisch gestartet und befüllt per Skript</a:t>
            </a:r>
          </a:p>
          <a:p>
            <a:pPr marL="0" indent="0">
              <a:buNone/>
            </a:pPr>
            <a:endParaRPr lang="de-DE" sz="1400" dirty="0"/>
          </a:p>
          <a:p>
            <a:pPr marL="0" indent="0">
              <a:buNone/>
            </a:pPr>
            <a:r>
              <a:rPr lang="de-DE" sz="1400" b="1" dirty="0"/>
              <a:t>Domain-Objekte</a:t>
            </a:r>
          </a:p>
          <a:p>
            <a:r>
              <a:rPr lang="de-DE" sz="1400" dirty="0" smtClean="0"/>
              <a:t>POJOs </a:t>
            </a:r>
            <a:r>
              <a:rPr lang="de-DE" sz="1400" dirty="0"/>
              <a:t>mit </a:t>
            </a:r>
            <a:r>
              <a:rPr lang="de-DE" sz="1400" dirty="0" smtClean="0"/>
              <a:t>JPA-Annotationen: </a:t>
            </a: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User</a:t>
            </a:r>
            <a:r>
              <a:rPr lang="de-DE" sz="1400" dirty="0" smtClean="0"/>
              <a:t>, </a:t>
            </a: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Burp</a:t>
            </a:r>
            <a:r>
              <a:rPr lang="de-DE" sz="1400" dirty="0"/>
              <a:t> </a:t>
            </a:r>
            <a:r>
              <a:rPr lang="de-DE" sz="1400" dirty="0" smtClean="0"/>
              <a:t>und </a:t>
            </a: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Tag</a:t>
            </a:r>
          </a:p>
          <a:p>
            <a:pPr marL="0" indent="0">
              <a:buNone/>
            </a:pP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05703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5667375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105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Teil 1 – REST API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2100" b="1" dirty="0" smtClean="0"/>
              <a:t>Update: PUT/PATCH</a:t>
            </a:r>
            <a:endParaRPr lang="de-DE" sz="2100" b="1" dirty="0"/>
          </a:p>
          <a:p>
            <a:pPr marL="0" indent="0">
              <a:spcBef>
                <a:spcPts val="600"/>
              </a:spcBef>
              <a:buNone/>
            </a:pP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-i -X PUT -H 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Content-Type:application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 -d '{"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text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":"I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actually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liked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the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dish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on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the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#left","timestamp":"2015-11-18T16:48:11.21+0000","user":"http://localhost:8080/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users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/2","tags":["http://localhost:8080/tags/1"]}' http://localhost:8080/burps/7</a:t>
            </a:r>
          </a:p>
          <a:p>
            <a:pPr marL="0" indent="0">
              <a:spcBef>
                <a:spcPts val="600"/>
              </a:spcBef>
              <a:buNone/>
            </a:pP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de-DE" sz="2100" b="1" dirty="0"/>
              <a:t>DELETE</a:t>
            </a:r>
            <a:endParaRPr lang="de-DE" sz="2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-i -X DELETE http://localhost:8080/burps/7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-i http://localhost:8080/burps/7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de-DE" sz="7200" b="1" dirty="0"/>
              <a:t>CRUD-Operationen auf </a:t>
            </a:r>
            <a:r>
              <a:rPr lang="de-DE" sz="7200" b="1" dirty="0" err="1" smtClean="0"/>
              <a:t>PagingAndSortingRepository</a:t>
            </a:r>
            <a:endParaRPr lang="de-DE" sz="7200" b="1" dirty="0" smtClean="0"/>
          </a:p>
          <a:p>
            <a:pPr marL="0" indent="0">
              <a:buNone/>
            </a:pPr>
            <a:endParaRPr lang="de-DE" sz="7200" b="1" dirty="0" smtClean="0"/>
          </a:p>
          <a:p>
            <a:pPr marL="0" indent="0">
              <a:buNone/>
            </a:pPr>
            <a:r>
              <a:rPr lang="de-DE" sz="7200" b="1" dirty="0" smtClean="0"/>
              <a:t>READ</a:t>
            </a:r>
            <a:endParaRPr lang="de-DE" sz="7200" b="1" dirty="0"/>
          </a:p>
          <a:p>
            <a:pPr marL="0" indent="0">
              <a:spcBef>
                <a:spcPts val="600"/>
              </a:spcBef>
              <a:buNone/>
            </a:pPr>
            <a:r>
              <a:rPr lang="de-DE" sz="48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curl</a:t>
            </a:r>
            <a:r>
              <a:rPr lang="de-DE" sz="4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-i http://localhost:8081/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curl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 -i http://localhost:8081/users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curl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 -i http://localhost:8081/burps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curl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 -i http://localhost:8081/burps/1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curl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 -i http://localhost:8081/burps/1/tags</a:t>
            </a:r>
          </a:p>
          <a:p>
            <a:pPr marL="0" indent="0">
              <a:spcBef>
                <a:spcPts val="600"/>
              </a:spcBef>
              <a:buNone/>
            </a:pPr>
            <a:endParaRPr lang="de-DE" sz="4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de-DE" sz="7200" b="1" dirty="0" smtClean="0"/>
              <a:t>POST</a:t>
            </a:r>
            <a:endParaRPr lang="de-DE" sz="72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de-DE" sz="48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curl</a:t>
            </a:r>
            <a:r>
              <a:rPr lang="de-DE" sz="4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-i -X POST -H "</a:t>
            </a: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Content-Type:application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" -d '{"</a:t>
            </a: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text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":"I </a:t>
            </a: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actually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liked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the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dish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 on </a:t>
            </a: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the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 #right","timestamp":"2015-11-18T16:48:11.21+0000","user":"http://localhost:8080/</a:t>
            </a:r>
            <a:r>
              <a:rPr lang="de-DE" sz="4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users</a:t>
            </a:r>
            <a:r>
              <a:rPr lang="de-DE" sz="4800" dirty="0">
                <a:latin typeface="Courier New" panose="02070309020205020404" pitchFamily="49" charset="0"/>
                <a:cs typeface="Courier New" panose="02070309020205020404" pitchFamily="49" charset="0"/>
              </a:rPr>
              <a:t>/2","tags":["http://localhost:8080/tags/2"]}' http://localhost:8080/burps</a:t>
            </a:r>
          </a:p>
          <a:p>
            <a:pPr marL="0" indent="0">
              <a:spcBef>
                <a:spcPts val="600"/>
              </a:spcBef>
              <a:buNone/>
            </a:pPr>
            <a:endParaRPr lang="de-DE" sz="4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4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Benutzerdefiniert 1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3399FF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0</TotalTime>
  <Words>1323</Words>
  <Application>Microsoft Office PowerPoint</Application>
  <PresentationFormat>Bildschirmpräsentation (4:3)</PresentationFormat>
  <Paragraphs>222</Paragraphs>
  <Slides>23</Slides>
  <Notes>16</Notes>
  <HiddenSlides>2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4" baseType="lpstr">
      <vt:lpstr>Executive</vt:lpstr>
      <vt:lpstr>Modern Web Applications</vt:lpstr>
      <vt:lpstr>Ein langer Weg</vt:lpstr>
      <vt:lpstr>Die Vision</vt:lpstr>
      <vt:lpstr>Use Case</vt:lpstr>
      <vt:lpstr>PowerPoint-Präsentation</vt:lpstr>
      <vt:lpstr>Teil 1 – REST API</vt:lpstr>
      <vt:lpstr>Teil 1 – REST API</vt:lpstr>
      <vt:lpstr>PowerPoint-Präsentation</vt:lpstr>
      <vt:lpstr>Teil 1 – REST API</vt:lpstr>
      <vt:lpstr>Teil 1 – REST API</vt:lpstr>
      <vt:lpstr>Teil 2 – Spring Security</vt:lpstr>
      <vt:lpstr>PowerPoint-Präsentation</vt:lpstr>
      <vt:lpstr>Kein Spring MVC?</vt:lpstr>
      <vt:lpstr>PowerPoint-Präsentation</vt:lpstr>
      <vt:lpstr>PowerPoint-Präsentation</vt:lpstr>
      <vt:lpstr>Kein Spring MVC?</vt:lpstr>
      <vt:lpstr>Kein Spring MVC?</vt:lpstr>
      <vt:lpstr>Teil 3 - AngularJS</vt:lpstr>
      <vt:lpstr>PowerPoint-Präsentation</vt:lpstr>
      <vt:lpstr>PowerPoint-Präsentation</vt:lpstr>
      <vt:lpstr>Teil 4 - Bootstrap</vt:lpstr>
      <vt:lpstr>PowerPoint-Präsentation</vt:lpstr>
      <vt:lpstr>Abschluss</vt:lpstr>
    </vt:vector>
  </TitlesOfParts>
  <Company>Bayer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 Web Applications</dc:title>
  <dc:creator>Tilman Liero</dc:creator>
  <cp:lastModifiedBy>Tilman Liero</cp:lastModifiedBy>
  <cp:revision>41</cp:revision>
  <dcterms:created xsi:type="dcterms:W3CDTF">2015-11-24T19:52:12Z</dcterms:created>
  <dcterms:modified xsi:type="dcterms:W3CDTF">2015-12-01T07:40:04Z</dcterms:modified>
</cp:coreProperties>
</file>